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3"/>
  </p:notesMasterIdLst>
  <p:handoutMasterIdLst>
    <p:handoutMasterId r:id="rId34"/>
  </p:handoutMasterIdLst>
  <p:sldIdLst>
    <p:sldId id="712" r:id="rId6"/>
    <p:sldId id="688" r:id="rId7"/>
    <p:sldId id="700" r:id="rId8"/>
    <p:sldId id="692" r:id="rId9"/>
    <p:sldId id="702" r:id="rId10"/>
    <p:sldId id="703" r:id="rId11"/>
    <p:sldId id="701" r:id="rId12"/>
    <p:sldId id="704" r:id="rId13"/>
    <p:sldId id="693" r:id="rId14"/>
    <p:sldId id="705" r:id="rId15"/>
    <p:sldId id="706" r:id="rId16"/>
    <p:sldId id="707" r:id="rId17"/>
    <p:sldId id="708" r:id="rId18"/>
    <p:sldId id="737" r:id="rId19"/>
    <p:sldId id="694" r:id="rId20"/>
    <p:sldId id="746" r:id="rId21"/>
    <p:sldId id="747" r:id="rId22"/>
    <p:sldId id="718" r:id="rId23"/>
    <p:sldId id="745" r:id="rId24"/>
    <p:sldId id="698" r:id="rId25"/>
    <p:sldId id="717" r:id="rId26"/>
    <p:sldId id="741" r:id="rId27"/>
    <p:sldId id="744" r:id="rId28"/>
    <p:sldId id="740" r:id="rId29"/>
    <p:sldId id="710" r:id="rId30"/>
    <p:sldId id="714" r:id="rId31"/>
    <p:sldId id="71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BC5D39D9-9158-D649-839D-B2F6EDD610CD}">
          <p14:sldIdLst>
            <p14:sldId id="712"/>
            <p14:sldId id="688"/>
            <p14:sldId id="700"/>
            <p14:sldId id="692"/>
            <p14:sldId id="702"/>
            <p14:sldId id="703"/>
            <p14:sldId id="701"/>
            <p14:sldId id="704"/>
            <p14:sldId id="693"/>
            <p14:sldId id="705"/>
            <p14:sldId id="706"/>
            <p14:sldId id="707"/>
            <p14:sldId id="708"/>
            <p14:sldId id="737"/>
            <p14:sldId id="694"/>
            <p14:sldId id="746"/>
            <p14:sldId id="747"/>
            <p14:sldId id="718"/>
            <p14:sldId id="745"/>
            <p14:sldId id="698"/>
            <p14:sldId id="717"/>
            <p14:sldId id="741"/>
            <p14:sldId id="744"/>
            <p14:sldId id="740"/>
            <p14:sldId id="710"/>
            <p14:sldId id="714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2" autoAdjust="0"/>
    <p:restoredTop sz="86667" autoAdjust="0"/>
  </p:normalViewPr>
  <p:slideViewPr>
    <p:cSldViewPr snapToGrid="0" snapToObjects="1" showGuides="1">
      <p:cViewPr varScale="1">
        <p:scale>
          <a:sx n="73" d="100"/>
          <a:sy n="73" d="100"/>
        </p:scale>
        <p:origin x="2112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esri.com/jg/Covenants/index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ps.esri.com/jg/HawaiiEarthquakeAnalysis/index.html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5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4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9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5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9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7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0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86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3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22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79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38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82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7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20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3"/>
              </a:rPr>
              <a:t>https://maps.esri.com/jg/Covenants/index.html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4"/>
              </a:rPr>
              <a:t>https://maps.esri.com/jg/HawaiiEarthquakeAnalysis/index.html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https://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developers.arcgis.com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javascript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/latest/sample-code/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featurelayerview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-query-distance/live/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https://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developers.arcgis.com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javascript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/latest/sample-code/visualization-heatmap/live/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dirty="0"/>
              <a:t>https://</a:t>
            </a:r>
            <a:r>
              <a:rPr lang="en-US" dirty="0" err="1"/>
              <a:t>developers.arcgis.com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/latest/sample-code/visualization-heatmap-scale/live/</a:t>
            </a:r>
            <a:r>
              <a:rPr lang="en-US" dirty="0" err="1"/>
              <a:t>index.html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002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80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1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5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3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0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6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9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79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84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9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3/5/19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3/5/19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3/5/19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symbols-Symbol.html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sample-code/index.html?search=visualization" TargetMode="External"/><Relationship Id="rId5" Type="http://schemas.openxmlformats.org/officeDocument/2006/relationships/hyperlink" Target="https://developers.arcgis.com/javascript/support/index.html" TargetMode="External"/><Relationship Id="rId4" Type="http://schemas.openxmlformats.org/officeDocument/2006/relationships/hyperlink" Target="https://developers.arcgis.com/javascript/latest/sample-code/get-started-visualization/index.html" TargetMode="External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cs typeface="Avenir LT Std 65 Medium" charset="0"/>
              </a:rPr>
              <a:t>Kristian Ekenes</a:t>
            </a:r>
          </a:p>
          <a:p>
            <a:pPr algn="l"/>
            <a:r>
              <a:rPr lang="en-US" sz="1800" dirty="0">
                <a:cs typeface="Avenir LT Std 65 Medium" charset="0"/>
              </a:rPr>
              <a:t>Jeremy Bartley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7550893" cy="914400"/>
          </a:xfrm>
        </p:spPr>
        <p:txBody>
          <a:bodyPr/>
          <a:lstStyle/>
          <a:p>
            <a:pPr algn="l"/>
            <a:r>
              <a:rPr lang="en-US" sz="4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2D Visualization with the ArcGIS API for JavaScript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8029419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1259864" y="2038578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6-06-09 at 1.49.17 PM.png">
            <a:extLst>
              <a:ext uri="{FF2B5EF4-FFF2-40B4-BE49-F238E27FC236}">
                <a16:creationId xmlns:a16="http://schemas.microsoft.com/office/drawing/2014/main" id="{001D81E5-E4E8-774B-B336-35FF65CC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43" y="4043958"/>
            <a:ext cx="5409547" cy="2673684"/>
          </a:xfrm>
          <a:prstGeom prst="rect">
            <a:avLst/>
          </a:prstGeom>
        </p:spPr>
      </p:pic>
      <p:pic>
        <p:nvPicPr>
          <p:cNvPr id="14" name="Picture 13" descr="Screen Shot 2017-07-06 at 3.05.13 PM.png">
            <a:extLst>
              <a:ext uri="{FF2B5EF4-FFF2-40B4-BE49-F238E27FC236}">
                <a16:creationId xmlns:a16="http://schemas.microsoft.com/office/drawing/2014/main" id="{9C4579A5-9DC4-4C4A-816A-3B796E556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61" y="1081834"/>
            <a:ext cx="4068333" cy="27993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ADD874-CAD3-B449-A884-A0E1FD984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6" y="2659057"/>
            <a:ext cx="5038464" cy="31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535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1E70E0B-5D58-0A42-AD1B-4ACA3173BB8D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DB8902-A7E0-DC4E-9A22-6259E2267129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794449D6-DBBA-0B46-AD47-87E5C31DE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838B1C92-90A4-5E43-8D4C-E2FAC04EB97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E252E-176F-0E4A-917F-0EA3D4BCA79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182A52-B756-4C47-9B29-E35477787807}"/>
              </a:ext>
            </a:extLst>
          </p:cNvPr>
          <p:cNvSpPr txBox="1">
            <a:spLocks/>
          </p:cNvSpPr>
          <p:nvPr/>
        </p:nvSpPr>
        <p:spPr>
          <a:xfrm>
            <a:off x="653646" y="1527686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DADC1-4163-B144-9070-096523C021BE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22E84C-81DA-4F4D-A86B-5BDA772C23CD}"/>
              </a:ext>
            </a:extLst>
          </p:cNvPr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7-07-01 at 4.50.41 PM.png">
            <a:extLst>
              <a:ext uri="{FF2B5EF4-FFF2-40B4-BE49-F238E27FC236}">
                <a16:creationId xmlns:a16="http://schemas.microsoft.com/office/drawing/2014/main" id="{8411C60B-3F08-E245-A2C8-3118DA68B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3" name="Picture 12" descr="Screen Shot 2017-07-01 at 5.09.42 PM.png">
            <a:extLst>
              <a:ext uri="{FF2B5EF4-FFF2-40B4-BE49-F238E27FC236}">
                <a16:creationId xmlns:a16="http://schemas.microsoft.com/office/drawing/2014/main" id="{EE041E5F-487C-044A-AA82-16273240D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4" name="Picture 13" descr="Screen Shot 2017-07-01 at 4.48.57 PM.png">
            <a:extLst>
              <a:ext uri="{FF2B5EF4-FFF2-40B4-BE49-F238E27FC236}">
                <a16:creationId xmlns:a16="http://schemas.microsoft.com/office/drawing/2014/main" id="{A46073BA-6672-5C44-9D01-3D510D160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099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25A93E2-5A2F-EA4B-A689-3AD612D2B45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8B64E9-E385-B14B-A184-0CFC55BE2FBC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0" name="keyart3">
              <a:extLst>
                <a:ext uri="{FF2B5EF4-FFF2-40B4-BE49-F238E27FC236}">
                  <a16:creationId xmlns:a16="http://schemas.microsoft.com/office/drawing/2014/main" id="{5727FC58-8529-7547-9CDC-5B84C4571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1" name="shading (lower right)">
              <a:extLst>
                <a:ext uri="{FF2B5EF4-FFF2-40B4-BE49-F238E27FC236}">
                  <a16:creationId xmlns:a16="http://schemas.microsoft.com/office/drawing/2014/main" id="{617703D5-9223-1948-8DA6-15AC4BC804D4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2777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8999DE2-10E9-B54F-9DB1-47AE873F49BF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9F23DC-7EF2-9542-9221-7085A489E2E9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E4461808-B62D-3044-A20F-324D453FB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6C57F8A7-E0DE-0949-89C6-DF542586CACA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929BE-5C08-644E-8507-F7C4B4817C5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6E56ED-C4D4-9A48-B25C-FB806A52167C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0" name="Picture 9" descr="Screen Shot 2017-07-01 at 5.18.47 PM.png">
            <a:extLst>
              <a:ext uri="{FF2B5EF4-FFF2-40B4-BE49-F238E27FC236}">
                <a16:creationId xmlns:a16="http://schemas.microsoft.com/office/drawing/2014/main" id="{DE6B5A88-DED1-8241-9DCB-9C8E95583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1" name="Picture 10" descr="Screen Shot 2017-07-06 at 3.21.53 PM.png">
            <a:extLst>
              <a:ext uri="{FF2B5EF4-FFF2-40B4-BE49-F238E27FC236}">
                <a16:creationId xmlns:a16="http://schemas.microsoft.com/office/drawing/2014/main" id="{C481D73B-42B1-294B-9A2C-B34A11F50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12" name="Picture 11" descr="Screen Shot 2016-06-21 at 5.37.43 PM.png">
            <a:extLst>
              <a:ext uri="{FF2B5EF4-FFF2-40B4-BE49-F238E27FC236}">
                <a16:creationId xmlns:a16="http://schemas.microsoft.com/office/drawing/2014/main" id="{DA441D48-F50A-454A-9980-388948833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93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2B75BD-1992-8D45-A94D-35E7CCA938E5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6EAE1-4E2B-D549-808C-89433A56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4CF3F0-6DC4-AF47-B95B-2E255DC4FD55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5" name="Content Placeholder 6">
              <a:extLst>
                <a:ext uri="{FF2B5EF4-FFF2-40B4-BE49-F238E27FC236}">
                  <a16:creationId xmlns:a16="http://schemas.microsoft.com/office/drawing/2014/main" id="{672DB13D-2193-574C-AC62-C7AC9F85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 err="1"/>
              <a:t>SimpleRenderer,Visual</a:t>
            </a:r>
            <a:r>
              <a:rPr lang="en-US" dirty="0"/>
              <a:t> Variables, </a:t>
            </a:r>
            <a:r>
              <a:rPr lang="en-US" dirty="0" err="1"/>
              <a:t>UniqueValueRenderer</a:t>
            </a:r>
            <a:r>
              <a:rPr lang="en-US" dirty="0"/>
              <a:t>, Predominance, Arcade Expressions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2632EB-9526-8D4F-AA48-52476153C4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1" name="Picture Placeholder 7" descr="Screen Shot 2017-07-07 at 5.12.22 PM.png">
            <a:extLst>
              <a:ext uri="{FF2B5EF4-FFF2-40B4-BE49-F238E27FC236}">
                <a16:creationId xmlns:a16="http://schemas.microsoft.com/office/drawing/2014/main" id="{C871E72B-0D2E-7147-8FB8-87EBEE183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9823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4240626F-6724-E742-A0A5-C130FF58A0D8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A5BE72-CF8D-3D45-BBCA-0451A2B08526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55D34B3E-F282-1C42-A3D4-E92C9EB71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3B378FCD-B7E5-2E40-B77E-77196612F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8E5F8295-3B12-ED49-B134-796F044F8212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Smart Mapping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5272652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64521-DEB9-D246-9DEB-8BAE1EF62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2" y="1"/>
            <a:ext cx="11395880" cy="68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295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25364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Age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2889803-0FB4-1942-8C45-7503C71E5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434" y="1176975"/>
            <a:ext cx="8852660" cy="54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2870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6040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9905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Predominance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D218C-820F-1E4D-B6EC-523562124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66" y="1122385"/>
            <a:ext cx="9886716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559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71758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Relationship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FC42E3-1154-7447-8473-F41CB8F72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21" y="1214652"/>
            <a:ext cx="11481508" cy="54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5108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4561B116-1405-0442-B5A6-49B4C97B3246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63C175-42CF-2A41-AB76-BE90B909D466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8315CDB2-9353-C246-8920-0958CEC14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B81B96B8-5B2D-1F49-9C70-E66681E48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57163B27-2A68-B54C-8DD5-4E26A600C01A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Renderers, Symbols, etc.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API 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9261538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83569B36-DE51-864D-9925-0BB34F51AED2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15556C-6855-CB4C-B59D-859BE0D76BD3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keyart4">
              <a:extLst>
                <a:ext uri="{FF2B5EF4-FFF2-40B4-BE49-F238E27FC236}">
                  <a16:creationId xmlns:a16="http://schemas.microsoft.com/office/drawing/2014/main" id="{13A968D9-6E4C-384D-96EB-E3AE4289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441D6CA8-F0CB-F843-B9A2-08DFE6ADA86E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B27BB8D7-A79D-504E-9788-23718F7B25CD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Smart Mapping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Exploration</a:t>
            </a:r>
            <a:endParaRPr lang="en-US" sz="4800" dirty="0"/>
          </a:p>
        </p:txBody>
      </p:sp>
      <p:pic>
        <p:nvPicPr>
          <p:cNvPr id="6" name="Picture Placeholder 6" descr="Screen Shot 2017-07-08 at 12.16.11 PM.png">
            <a:extLst>
              <a:ext uri="{FF2B5EF4-FFF2-40B4-BE49-F238E27FC236}">
                <a16:creationId xmlns:a16="http://schemas.microsoft.com/office/drawing/2014/main" id="{9DA413E1-9DE2-9E41-AAF1-6810275013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b="4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243224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3020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38894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/>
              <a:t>More 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653646" y="2170903"/>
            <a:ext cx="3618103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HeatmapRenderer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DotDensityRenderer</a:t>
            </a:r>
            <a:endParaRPr lang="en-US" sz="3200" b="0" dirty="0"/>
          </a:p>
        </p:txBody>
      </p:sp>
      <p:pic>
        <p:nvPicPr>
          <p:cNvPr id="19" name="Picture 18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2409CB6F-FFD6-CC46-834C-7BC14DA40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394" y="1136278"/>
            <a:ext cx="7022846" cy="38141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AE74B6-A3DF-964F-899F-8F38C7696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60" y="2895860"/>
            <a:ext cx="4566519" cy="3505112"/>
          </a:xfrm>
          <a:prstGeom prst="rect">
            <a:avLst/>
          </a:prstGeom>
        </p:spPr>
      </p:pic>
      <p:sp>
        <p:nvSpPr>
          <p:cNvPr id="21" name="Title 6">
            <a:extLst>
              <a:ext uri="{FF2B5EF4-FFF2-40B4-BE49-F238E27FC236}">
                <a16:creationId xmlns:a16="http://schemas.microsoft.com/office/drawing/2014/main" id="{C39E12ED-D0D4-BC4D-A005-43B7D94EABC0}"/>
              </a:ext>
            </a:extLst>
          </p:cNvPr>
          <p:cNvSpPr txBox="1">
            <a:spLocks/>
          </p:cNvSpPr>
          <p:nvPr/>
        </p:nvSpPr>
        <p:spPr>
          <a:xfrm>
            <a:off x="5411485" y="5536101"/>
            <a:ext cx="653675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600" b="0" dirty="0"/>
              <a:t>New since </a:t>
            </a:r>
            <a:r>
              <a:rPr lang="en-US" sz="3600" b="0" dirty="0" err="1"/>
              <a:t>DevSummit</a:t>
            </a:r>
            <a:r>
              <a:rPr lang="en-US" sz="3600" b="0" dirty="0"/>
              <a:t> 2018!</a:t>
            </a:r>
          </a:p>
        </p:txBody>
      </p:sp>
    </p:spTree>
    <p:extLst>
      <p:ext uri="{BB962C8B-B14F-4D97-AF65-F5344CB8AC3E}">
        <p14:creationId xmlns:p14="http://schemas.microsoft.com/office/powerpoint/2010/main" val="119025009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C985BA-ACE6-7D47-A82E-A71FFDD0407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FBABB-D9D2-1A41-B237-8F2E1C03498F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3">
              <a:extLst>
                <a:ext uri="{FF2B5EF4-FFF2-40B4-BE49-F238E27FC236}">
                  <a16:creationId xmlns:a16="http://schemas.microsoft.com/office/drawing/2014/main" id="{2A4060F4-14ED-DF4B-9B34-874317F0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5" name="shading (lower right)">
              <a:extLst>
                <a:ext uri="{FF2B5EF4-FFF2-40B4-BE49-F238E27FC236}">
                  <a16:creationId xmlns:a16="http://schemas.microsoft.com/office/drawing/2014/main" id="{09670004-AF2A-A741-828F-41D00368BC8F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err="1"/>
              <a:t>FeatureLayer</a:t>
            </a:r>
            <a:r>
              <a:rPr lang="en-US" sz="6000" dirty="0"/>
              <a:t> updates</a:t>
            </a:r>
            <a:endParaRPr lang="en-US" sz="320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1002223" y="1539262"/>
            <a:ext cx="9480247" cy="387798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More data can be displayed. </a:t>
            </a:r>
          </a:p>
          <a:p>
            <a:endParaRPr lang="en-US" sz="2800" b="0" dirty="0"/>
          </a:p>
          <a:p>
            <a:r>
              <a:rPr lang="en-US" sz="2800" b="0" dirty="0" err="1"/>
              <a:t>MaxRecordCount</a:t>
            </a:r>
            <a:r>
              <a:rPr lang="en-US" sz="2800" b="0" dirty="0"/>
              <a:t> factor by tile</a:t>
            </a:r>
          </a:p>
          <a:p>
            <a:endParaRPr lang="en-US" sz="2800" b="0" dirty="0"/>
          </a:p>
          <a:p>
            <a:r>
              <a:rPr lang="en-US" sz="2800" b="0" dirty="0" err="1"/>
              <a:t>pbf</a:t>
            </a:r>
            <a:r>
              <a:rPr lang="en-US" sz="2800" b="0" dirty="0"/>
              <a:t> queries reduce payload size</a:t>
            </a:r>
          </a:p>
          <a:p>
            <a:endParaRPr lang="en-US" sz="2800" b="0" dirty="0"/>
          </a:p>
          <a:p>
            <a:r>
              <a:rPr lang="en-US" sz="2800" b="0" dirty="0"/>
              <a:t>Reduced feature duplication</a:t>
            </a:r>
          </a:p>
          <a:p>
            <a:endParaRPr lang="en-US" sz="2800" b="0" dirty="0"/>
          </a:p>
          <a:p>
            <a:r>
              <a:rPr lang="en-US" sz="2800" b="0" dirty="0"/>
              <a:t>Faster drawing (first draw and final draw)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54296035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C36BEF3-9DDA-4244-B9CE-FD9D634A516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A839FB-1E18-A245-89DA-50B335A56CCC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2" name="keyart3">
              <a:extLst>
                <a:ext uri="{FF2B5EF4-FFF2-40B4-BE49-F238E27FC236}">
                  <a16:creationId xmlns:a16="http://schemas.microsoft.com/office/drawing/2014/main" id="{73557DAC-A428-384C-9FE0-773F1FA3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E044E10B-FD34-744A-A7A1-6EE754E58EB7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Visualize lots of data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6D7D3-97C4-294E-AB53-23AF02EE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67" y="3831278"/>
            <a:ext cx="6012428" cy="278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E309F3-1435-B64E-B73C-1A5DB90F3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844" y="3087938"/>
            <a:ext cx="6562137" cy="352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BD942-A663-D440-B423-94D70145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857" y="1456317"/>
            <a:ext cx="3779633" cy="2901124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470DA871-704D-784D-B44E-382B57F66E97}"/>
              </a:ext>
            </a:extLst>
          </p:cNvPr>
          <p:cNvSpPr txBox="1">
            <a:spLocks/>
          </p:cNvSpPr>
          <p:nvPr/>
        </p:nvSpPr>
        <p:spPr>
          <a:xfrm>
            <a:off x="329969" y="3328239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Display all of it!</a:t>
            </a:r>
            <a:endParaRPr lang="en-US" sz="1200" b="0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F4685290-51A4-EA4E-BF32-06BFB39AFE15}"/>
              </a:ext>
            </a:extLst>
          </p:cNvPr>
          <p:cNvSpPr txBox="1">
            <a:spLocks/>
          </p:cNvSpPr>
          <p:nvPr/>
        </p:nvSpPr>
        <p:spPr>
          <a:xfrm>
            <a:off x="5913169" y="2605901"/>
            <a:ext cx="182725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Clustering</a:t>
            </a:r>
            <a:endParaRPr lang="en-US" sz="1200" b="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6713910" y="1504563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Heatmap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5955162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ackground">
            <a:extLst>
              <a:ext uri="{FF2B5EF4-FFF2-40B4-BE49-F238E27FC236}">
                <a16:creationId xmlns:a16="http://schemas.microsoft.com/office/drawing/2014/main" id="{2C48756C-E9A0-6C45-AF85-F92944940961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150304-879A-BA48-AE1D-2427A4D0EDBE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4">
              <a:extLst>
                <a:ext uri="{FF2B5EF4-FFF2-40B4-BE49-F238E27FC236}">
                  <a16:creationId xmlns:a16="http://schemas.microsoft.com/office/drawing/2014/main" id="{35E2D769-C615-A842-9194-AACEC2A77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3ECF27A6-185E-3543-9121-924D2FA88E27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1D47226A-3860-544B-B9F9-9CA1FB19CF74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/>
              <a:t>Client-side queries, Fast visual variable updates, Clustering, Heatmap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0" y="2348110"/>
            <a:ext cx="4887751" cy="1169551"/>
          </a:xfrm>
        </p:spPr>
        <p:txBody>
          <a:bodyPr/>
          <a:lstStyle/>
          <a:p>
            <a:r>
              <a:rPr lang="en-US" dirty="0"/>
              <a:t>Client-side processing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8E48D14-51C5-8A4F-98D1-12ECE35B96D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8767" r="87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61594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0416AF-A9AE-EE4A-800C-F8F3BFBA761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1ABFDF-B2F2-EB44-8075-367817D4A1A4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3">
              <a:extLst>
                <a:ext uri="{FF2B5EF4-FFF2-40B4-BE49-F238E27FC236}">
                  <a16:creationId xmlns:a16="http://schemas.microsoft.com/office/drawing/2014/main" id="{05581938-896F-564C-9E76-686998D4F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4" name="shading (lower right)">
              <a:extLst>
                <a:ext uri="{FF2B5EF4-FFF2-40B4-BE49-F238E27FC236}">
                  <a16:creationId xmlns:a16="http://schemas.microsoft.com/office/drawing/2014/main" id="{740EFD29-1D87-C84E-9F7B-7BA00786DF6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ArcGIS Blog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Visualization Samples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>
              <a:hlinkClick r:id="rId7"/>
            </a:endParaRPr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Documentation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8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10" name="Picture 9" descr="Screen Shot 2017-07-06 at 4.14.22 PM.png">
            <a:extLst>
              <a:ext uri="{FF2B5EF4-FFF2-40B4-BE49-F238E27FC236}">
                <a16:creationId xmlns:a16="http://schemas.microsoft.com/office/drawing/2014/main" id="{2FEBBC07-6E65-D144-9755-3D828AD344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71800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650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74201210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656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background">
            <a:extLst>
              <a:ext uri="{FF2B5EF4-FFF2-40B4-BE49-F238E27FC236}">
                <a16:creationId xmlns:a16="http://schemas.microsoft.com/office/drawing/2014/main" id="{4B961152-2917-274E-AB7C-E51C80736B90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7DDE47-474C-2944-8C45-A5AB215BE6BA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2" name="keyart1">
              <a:extLst>
                <a:ext uri="{FF2B5EF4-FFF2-40B4-BE49-F238E27FC236}">
                  <a16:creationId xmlns:a16="http://schemas.microsoft.com/office/drawing/2014/main" id="{4E436414-0195-5A47-A69B-A2EDBBC51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23" name="keyart2">
              <a:extLst>
                <a:ext uri="{FF2B5EF4-FFF2-40B4-BE49-F238E27FC236}">
                  <a16:creationId xmlns:a16="http://schemas.microsoft.com/office/drawing/2014/main" id="{44B0F0C1-07C0-554E-A865-E2BB0C53F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24" name="shading (lower right)">
              <a:extLst>
                <a:ext uri="{FF2B5EF4-FFF2-40B4-BE49-F238E27FC236}">
                  <a16:creationId xmlns:a16="http://schemas.microsoft.com/office/drawing/2014/main" id="{F534985C-8CC1-9E4D-A741-2DC124D189FE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10" name="Picture 9" descr="Screen Shot 2017-07-06 at 3.03.21 PM.png">
            <a:extLst>
              <a:ext uri="{FF2B5EF4-FFF2-40B4-BE49-F238E27FC236}">
                <a16:creationId xmlns:a16="http://schemas.microsoft.com/office/drawing/2014/main" id="{2DF3FC34-424F-2748-B0D8-C478FC95F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2"/>
            <a:ext cx="4694856" cy="3230405"/>
          </a:xfrm>
          <a:prstGeom prst="rect">
            <a:avLst/>
          </a:prstGeom>
        </p:spPr>
      </p:pic>
      <p:pic>
        <p:nvPicPr>
          <p:cNvPr id="11" name="Picture 10" descr="Screen Shot 2017-07-06 at 3.05.13 PM.png">
            <a:extLst>
              <a:ext uri="{FF2B5EF4-FFF2-40B4-BE49-F238E27FC236}">
                <a16:creationId xmlns:a16="http://schemas.microsoft.com/office/drawing/2014/main" id="{3AFCC659-6226-E243-81C7-53592C233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1"/>
            <a:ext cx="4694856" cy="3230406"/>
          </a:xfrm>
          <a:prstGeom prst="rect">
            <a:avLst/>
          </a:prstGeom>
        </p:spPr>
      </p:pic>
      <p:pic>
        <p:nvPicPr>
          <p:cNvPr id="12" name="Picture 11" descr="Screen Shot 2017-07-06 at 3.05.54 PM.png">
            <a:extLst>
              <a:ext uri="{FF2B5EF4-FFF2-40B4-BE49-F238E27FC236}">
                <a16:creationId xmlns:a16="http://schemas.microsoft.com/office/drawing/2014/main" id="{A05266AA-4C1F-EA41-B146-5CFBCFFC7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9751"/>
            <a:ext cx="4714479" cy="3243907"/>
          </a:xfrm>
          <a:prstGeom prst="rect">
            <a:avLst/>
          </a:prstGeom>
        </p:spPr>
      </p:pic>
      <p:pic>
        <p:nvPicPr>
          <p:cNvPr id="13" name="Picture 12" descr="Screen Shot 2016-06-24 at 9.29.19 AM.png">
            <a:extLst>
              <a:ext uri="{FF2B5EF4-FFF2-40B4-BE49-F238E27FC236}">
                <a16:creationId xmlns:a16="http://schemas.microsoft.com/office/drawing/2014/main" id="{EF1131E6-59B6-4445-9E6B-52339F279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3000"/>
            <a:ext cx="4764212" cy="3243908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59C9D3A5-0F45-1A40-A2FD-92AEAC41E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7" y="1583000"/>
            <a:ext cx="4764213" cy="32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0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C5F97338-8836-454C-B3C5-ACDAC99B6543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B8078F-E39B-F442-B878-A1ABF581EBAC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AA1E91C1-15B7-3548-B45B-8EF87EF51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6E05ABF7-ED13-9344-A71A-041F6AFE0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1A400498-2144-7C46-ACBB-E6ED76DAF624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Symbols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059952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3A27B-D1F4-CC41-982B-67A8892F6F1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34A784-8EA0-544D-956E-9CF0291D0B16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6" name="keyart3">
              <a:extLst>
                <a:ext uri="{FF2B5EF4-FFF2-40B4-BE49-F238E27FC236}">
                  <a16:creationId xmlns:a16="http://schemas.microsoft.com/office/drawing/2014/main" id="{3B62B319-ECD0-CB4C-8CFE-AE36CD28F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7" name="shading (lower right)">
              <a:extLst>
                <a:ext uri="{FF2B5EF4-FFF2-40B4-BE49-F238E27FC236}">
                  <a16:creationId xmlns:a16="http://schemas.microsoft.com/office/drawing/2014/main" id="{206A0703-0558-C245-A799-791441140131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9A9421-5D13-9745-9A89-29353FAD7062}"/>
              </a:ext>
            </a:extLst>
          </p:cNvPr>
          <p:cNvSpPr txBox="1">
            <a:spLocks/>
          </p:cNvSpPr>
          <p:nvPr/>
        </p:nvSpPr>
        <p:spPr>
          <a:xfrm>
            <a:off x="526358" y="5453414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5F554EA-9108-4A4C-AD9C-BFCA9F2DD1AC}"/>
              </a:ext>
            </a:extLst>
          </p:cNvPr>
          <p:cNvSpPr txBox="1">
            <a:spLocks/>
          </p:cNvSpPr>
          <p:nvPr/>
        </p:nvSpPr>
        <p:spPr>
          <a:xfrm>
            <a:off x="4569786" y="5701615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SimpleLineSymbol</a:t>
            </a:r>
            <a:endParaRPr lang="en-US" sz="2800" b="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422856" y="539889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SimpleFillSymbol</a:t>
            </a:r>
            <a:endParaRPr lang="en-US" sz="28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B0D509-B0D3-0241-844D-2D3D0FE5C7CF}"/>
              </a:ext>
            </a:extLst>
          </p:cNvPr>
          <p:cNvSpPr/>
          <p:nvPr/>
        </p:nvSpPr>
        <p:spPr bwMode="auto">
          <a:xfrm rot="5400000">
            <a:off x="1875697" y="4881475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44C873E-962F-0640-9E0A-44220110CBF0}"/>
              </a:ext>
            </a:extLst>
          </p:cNvPr>
          <p:cNvSpPr/>
          <p:nvPr/>
        </p:nvSpPr>
        <p:spPr bwMode="auto">
          <a:xfrm rot="5400000">
            <a:off x="5726160" y="5049692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9E9034-8608-7E4C-8B0A-995A48E87C41}"/>
              </a:ext>
            </a:extLst>
          </p:cNvPr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9CD3F8B-E5F0-6840-A300-FF388FD16A81}"/>
              </a:ext>
            </a:extLst>
          </p:cNvPr>
          <p:cNvSpPr txBox="1">
            <a:spLocks/>
          </p:cNvSpPr>
          <p:nvPr/>
        </p:nvSpPr>
        <p:spPr>
          <a:xfrm>
            <a:off x="554748" y="5985830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F71C1B6-1150-7445-9A15-54B853E87B40}"/>
              </a:ext>
            </a:extLst>
          </p:cNvPr>
          <p:cNvSpPr txBox="1">
            <a:spLocks/>
          </p:cNvSpPr>
          <p:nvPr/>
        </p:nvSpPr>
        <p:spPr>
          <a:xfrm>
            <a:off x="8422856" y="578847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PictureFillSymbol</a:t>
            </a:r>
            <a:endParaRPr lang="en-US" sz="2800" b="0" dirty="0"/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AFEB390-95C5-434E-A299-E02B70EE97FC}"/>
              </a:ext>
            </a:extLst>
          </p:cNvPr>
          <p:cNvSpPr txBox="1">
            <a:spLocks/>
          </p:cNvSpPr>
          <p:nvPr/>
        </p:nvSpPr>
        <p:spPr>
          <a:xfrm>
            <a:off x="8132762" y="6066476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D2312E82-C9AC-8143-89B8-45C4957AB04B}"/>
              </a:ext>
            </a:extLst>
          </p:cNvPr>
          <p:cNvSpPr txBox="1">
            <a:spLocks/>
          </p:cNvSpPr>
          <p:nvPr/>
        </p:nvSpPr>
        <p:spPr>
          <a:xfrm>
            <a:off x="8161152" y="6435116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52122215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D3ABF2F-53F8-244E-87F6-5C2D27436515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1E3767-78BE-9E46-A94E-04B1A64BB85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BFFC4C8F-DB67-044B-A2D4-B9A0EA7AE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82B94AFE-9225-3047-87FF-94588F1FF745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pic>
        <p:nvPicPr>
          <p:cNvPr id="8" name="Picture 7" descr="Screen Shot 2017-07-06 at 4.11.09 PM.png">
            <a:extLst>
              <a:ext uri="{FF2B5EF4-FFF2-40B4-BE49-F238E27FC236}">
                <a16:creationId xmlns:a16="http://schemas.microsoft.com/office/drawing/2014/main" id="{61CAA62B-693F-A340-AF17-D78011036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>
            <a:extLst>
              <a:ext uri="{FF2B5EF4-FFF2-40B4-BE49-F238E27FC236}">
                <a16:creationId xmlns:a16="http://schemas.microsoft.com/office/drawing/2014/main" id="{4A30EE52-47A6-D947-B228-730C58412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11" name="Picture 10" descr="Screen Shot 2017-07-08 at 2.59.54 PM.png">
            <a:extLst>
              <a:ext uri="{FF2B5EF4-FFF2-40B4-BE49-F238E27FC236}">
                <a16:creationId xmlns:a16="http://schemas.microsoft.com/office/drawing/2014/main" id="{9551BB8B-1B8E-9149-8FC1-C105DF371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2" name="Picture 11" descr="Screen Shot 2017-07-08 at 3.01.48 PM.png">
            <a:extLst>
              <a:ext uri="{FF2B5EF4-FFF2-40B4-BE49-F238E27FC236}">
                <a16:creationId xmlns:a16="http://schemas.microsoft.com/office/drawing/2014/main" id="{F28B681A-96E6-924F-855B-46B5BA5E3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041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F62D36D-A84D-B84A-AD45-A2FEAC3B7F5D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70828E-4450-0140-83D5-8A99D697F9B7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9A2B00AC-7983-9A42-AA10-F5E04E24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8764BA8C-A69F-B748-9365-BC1648279101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F5B56C-9E92-FB42-832B-8D4B028C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1C30-903F-8641-B686-CAB8760EEF2C}"/>
              </a:ext>
            </a:extLst>
          </p:cNvPr>
          <p:cNvSpPr txBox="1"/>
          <p:nvPr/>
        </p:nvSpPr>
        <p:spPr>
          <a:xfrm>
            <a:off x="8994722" y="1415257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0267C-025D-424A-AD72-7ADC0CE463F1}"/>
              </a:ext>
            </a:extLst>
          </p:cNvPr>
          <p:cNvSpPr txBox="1"/>
          <p:nvPr/>
        </p:nvSpPr>
        <p:spPr>
          <a:xfrm>
            <a:off x="5111080" y="85513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179-B24D-0C4E-BAEA-BCA237A0F899}"/>
              </a:ext>
            </a:extLst>
          </p:cNvPr>
          <p:cNvSpPr txBox="1"/>
          <p:nvPr/>
        </p:nvSpPr>
        <p:spPr>
          <a:xfrm>
            <a:off x="913875" y="514302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6676-59EA-4549-937D-98A1375993E4}"/>
              </a:ext>
            </a:extLst>
          </p:cNvPr>
          <p:cNvSpPr txBox="1"/>
          <p:nvPr/>
        </p:nvSpPr>
        <p:spPr>
          <a:xfrm>
            <a:off x="9192775" y="522320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666A5-D369-EC40-A28D-8D1C9E7A2019}"/>
              </a:ext>
            </a:extLst>
          </p:cNvPr>
          <p:cNvSpPr txBox="1"/>
          <p:nvPr/>
        </p:nvSpPr>
        <p:spPr>
          <a:xfrm>
            <a:off x="4930425" y="5894708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GeoJSONLayer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5D2C9-1C7D-A74A-8AC8-B637834232D7}"/>
              </a:ext>
            </a:extLst>
          </p:cNvPr>
          <p:cNvSpPr txBox="1"/>
          <p:nvPr/>
        </p:nvSpPr>
        <p:spPr>
          <a:xfrm>
            <a:off x="928336" y="1305000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FeatureCollection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45870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F49365-5083-BD4D-B964-CF89FE42021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9F526-F914-F64E-8F9A-8F410CA00D3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C356E3A9-0466-8345-885C-8007CACE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BDF85D1E-8111-1E44-BCCA-2AC3DB946872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F99DE9-2877-AE40-8CC5-F179E19C47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785DC6B-B9BC-3D46-B56B-2F33E764CA49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);</a:t>
            </a:r>
          </a:p>
        </p:txBody>
      </p:sp>
    </p:spTree>
    <p:extLst>
      <p:ext uri="{BB962C8B-B14F-4D97-AF65-F5344CB8AC3E}">
        <p14:creationId xmlns:p14="http://schemas.microsoft.com/office/powerpoint/2010/main" val="279700590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F42CE218-906C-6042-97A7-7BEF4BE20E17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B9E39F-7B96-4245-9E38-6F86D55B84E9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D8E29681-D141-5B45-82AA-DD33E56F0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6F3AD3B6-E68A-CA43-A37F-337E2ED30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DF47F06A-3562-6F41-8AE0-849549115174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Renderers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306359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2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1CC4743-1CD8-4E65-B9C9-B2D97D941F6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369</Words>
  <Application>Microsoft Macintosh PowerPoint</Application>
  <PresentationFormat>Widescreen</PresentationFormat>
  <Paragraphs>141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Lucida Grande</vt:lpstr>
      <vt:lpstr>Esri_Corporate_Template-Dark</vt:lpstr>
      <vt:lpstr>2D Visualization with the ArcGIS API for JavaScript</vt:lpstr>
      <vt:lpstr>API Overview</vt:lpstr>
      <vt:lpstr>What can we visualize?</vt:lpstr>
      <vt:lpstr>Symbols</vt:lpstr>
      <vt:lpstr>PowerPoint Presentation</vt:lpstr>
      <vt:lpstr>PowerPoint Presentation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Examples</vt:lpstr>
      <vt:lpstr>Smart Mapping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Client-side processing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2019-03-06T15:58:28Z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